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2" r:id="rId3"/>
    <p:sldId id="421" r:id="rId4"/>
    <p:sldId id="427" r:id="rId5"/>
    <p:sldId id="422" r:id="rId6"/>
    <p:sldId id="428" r:id="rId7"/>
    <p:sldId id="429" r:id="rId8"/>
    <p:sldId id="430" r:id="rId9"/>
    <p:sldId id="423" r:id="rId10"/>
    <p:sldId id="432" r:id="rId11"/>
    <p:sldId id="433" r:id="rId12"/>
    <p:sldId id="431" r:id="rId13"/>
    <p:sldId id="270" r:id="rId1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23"/>
    <a:srgbClr val="1F409A"/>
    <a:srgbClr val="393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6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3/13/2025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9544747" y="366715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3116" y="8747179"/>
            <a:ext cx="9166484" cy="693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67"/>
              </a:lnSpc>
            </a:pPr>
            <a:r>
              <a:rPr lang="en-US" sz="4000" dirty="0">
                <a:solidFill>
                  <a:srgbClr val="F5FFFB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	</a:t>
            </a:r>
            <a:r>
              <a:rPr lang="en-US" sz="3600" dirty="0">
                <a:solidFill>
                  <a:srgbClr val="F5FFFB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Giảng viên: ThS. Lê Trung </a:t>
            </a:r>
            <a:r>
              <a:rPr lang="en-US" sz="3600" dirty="0" err="1">
                <a:solidFill>
                  <a:srgbClr val="F5FFFB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Hiếu</a:t>
            </a:r>
            <a:r>
              <a:rPr lang="en-US" sz="3600" dirty="0">
                <a:solidFill>
                  <a:srgbClr val="F5FFFB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44EAC86-D5EB-E41F-C0CB-A5734FBBC7AC}"/>
              </a:ext>
            </a:extLst>
          </p:cNvPr>
          <p:cNvSpPr txBox="1"/>
          <p:nvPr/>
        </p:nvSpPr>
        <p:spPr>
          <a:xfrm>
            <a:off x="5252939" y="5717536"/>
            <a:ext cx="7315200" cy="2834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NHÓM 6:</a:t>
            </a:r>
          </a:p>
          <a:p>
            <a:pPr>
              <a:lnSpc>
                <a:spcPct val="130000"/>
              </a:lnSpc>
            </a:pP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PHẠM NGỌC MINH(TRƯỞNG NHÓM)</a:t>
            </a:r>
          </a:p>
          <a:p>
            <a:pPr>
              <a:lnSpc>
                <a:spcPct val="130000"/>
              </a:lnSpc>
            </a:pP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HOÀNG HẢI QUÂN</a:t>
            </a:r>
          </a:p>
          <a:p>
            <a:pPr>
              <a:lnSpc>
                <a:spcPct val="130000"/>
              </a:lnSpc>
            </a:pP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PHẠM QUYẾT THẮNG</a:t>
            </a:r>
          </a:p>
          <a:p>
            <a:pPr>
              <a:lnSpc>
                <a:spcPct val="130000"/>
              </a:lnSpc>
            </a:pP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NGUYỄN VĂN NAM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42E3CF1-5F52-8812-D66E-89524DC098CE}"/>
              </a:ext>
            </a:extLst>
          </p:cNvPr>
          <p:cNvSpPr txBox="1"/>
          <p:nvPr/>
        </p:nvSpPr>
        <p:spPr>
          <a:xfrm>
            <a:off x="5252939" y="3831784"/>
            <a:ext cx="12192000" cy="176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Bold"/>
                <a:cs typeface="Times New Roman" panose="02020603050405020304" pitchFamily="18" charset="0"/>
                <a:sym typeface="Arial Unicode Bold"/>
              </a:rPr>
              <a:t>CẢNH BÁO ĐỘT NHẬP BẰNG NHẬN DIỆN KHUÔN MẶT</a:t>
            </a:r>
            <a:endParaRPr lang="vi-VN" sz="4400" b="1" dirty="0">
              <a:solidFill>
                <a:schemeClr val="bg1"/>
              </a:solidFill>
              <a:latin typeface="Times New Roman" panose="02020603050405020304" pitchFamily="18" charset="0"/>
              <a:ea typeface="Arial Unicode Bold"/>
              <a:cs typeface="Times New Roman" panose="02020603050405020304" pitchFamily="18" charset="0"/>
              <a:sym typeface="Arial Unicod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F48C6-7D91-9D1A-ADDE-65A2878F7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2B47C1-6DEB-15A1-40FA-3B5E3FA92B2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AC23165-A72E-9B65-3608-9C1DCDF7D3BF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5315D03-C0A7-0AC1-11CB-5E923907530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MONG ĐỢI</a:t>
            </a:r>
            <a:endParaRPr lang="en-US" sz="4000" b="1" dirty="0">
              <a:solidFill>
                <a:srgbClr val="1F4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0719AC6-CE73-CF9E-F523-63B17D868E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89BA40-4F9E-5300-BBAC-4A2A8EB430E8}"/>
              </a:ext>
            </a:extLst>
          </p:cNvPr>
          <p:cNvSpPr txBox="1"/>
          <p:nvPr/>
        </p:nvSpPr>
        <p:spPr>
          <a:xfrm>
            <a:off x="1066800" y="1845540"/>
            <a:ext cx="8414585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6F20D-F5BE-93BA-38EA-4BC1D23E6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659" y="3904304"/>
            <a:ext cx="5936233" cy="4696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34446-11A8-A8D6-4392-5375C44C5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9173" y="3901983"/>
            <a:ext cx="3700123" cy="4523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4EB68-E260-71BD-00F9-2F10239F0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600" y="3901983"/>
            <a:ext cx="5287113" cy="4610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5E628-E546-D039-F4D4-0C6BDCFFF32B}"/>
              </a:ext>
            </a:extLst>
          </p:cNvPr>
          <p:cNvSpPr txBox="1"/>
          <p:nvPr/>
        </p:nvSpPr>
        <p:spPr>
          <a:xfrm>
            <a:off x="6785257" y="884560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2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B7DA79-7FDF-8272-754A-A548F6708717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01D04E-DF63-8BF1-B1CA-9FEB6F5FFF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206">
            <a:extLst>
              <a:ext uri="{FF2B5EF4-FFF2-40B4-BE49-F238E27FC236}">
                <a16:creationId xmlns:a16="http://schemas.microsoft.com/office/drawing/2014/main" id="{341326B6-312B-D9C4-19E3-4EDC9DEBDEAD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 GIÁ HỆ THỐNG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07" descr="Dai Nam [PPT] Template 15.png">
            <a:extLst>
              <a:ext uri="{FF2B5EF4-FFF2-40B4-BE49-F238E27FC236}">
                <a16:creationId xmlns:a16="http://schemas.microsoft.com/office/drawing/2014/main" id="{F659C1F5-92C8-1C09-5F1E-110112CB50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3AED8-559D-9000-A321-EF028D5E769E}"/>
              </a:ext>
            </a:extLst>
          </p:cNvPr>
          <p:cNvSpPr txBox="1"/>
          <p:nvPr/>
        </p:nvSpPr>
        <p:spPr>
          <a:xfrm>
            <a:off x="1066800" y="6286500"/>
            <a:ext cx="990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Hạn chế: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Dễ bị ảnh hưởng bởi thay đổi góc nhìn hoặc biểu cảm.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❌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thấp hơn các phương pháp deep learning như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FaceNet, dlib, hoặc YOLO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84855-5327-CCF9-9022-EBFF87AAACD6}"/>
              </a:ext>
            </a:extLst>
          </p:cNvPr>
          <p:cNvSpPr txBox="1"/>
          <p:nvPr/>
        </p:nvSpPr>
        <p:spPr>
          <a:xfrm>
            <a:off x="1034845" y="3467100"/>
            <a:ext cx="9144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vi-V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Điểm mạnh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✔️ Đơn giản, dễ triển khai.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✔️ Hoạt động tốt với ảnh nhỏ.</a:t>
            </a:r>
            <a:b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✔️ Không bị ảnh hưởng nhiều bởi điều kiện ánh sáng.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1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A2DEB-14F4-67DE-02AA-CEC7068C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AC9BE8-9368-13AC-40AF-40EED61F36F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8C765C-6B07-797E-BDA8-2D5E9015E6E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B9C5DA0-DB19-B6C6-F645-A88FBCFAE7D2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2B78170A-F98F-3FBF-7C97-DF88B1D9F5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807B6EB-86A0-1CF0-5592-458C3995DDFA}"/>
              </a:ext>
            </a:extLst>
          </p:cNvPr>
          <p:cNvSpPr txBox="1"/>
          <p:nvPr/>
        </p:nvSpPr>
        <p:spPr>
          <a:xfrm>
            <a:off x="394691" y="926494"/>
            <a:ext cx="10668000" cy="5174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mang lại giải pháp an ninh thông minh, hiệu quả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công nghệ AI giúp nhận diện nhanh, chính xác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 thể mở rộng để tích hợp với hệ thống nhà thông minh</a:t>
            </a:r>
            <a:endParaRPr kumimoji="0" lang="en-US" altLang="vi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 bước tiến trong việc bảo vệ an ninh gia đình </a:t>
            </a:r>
            <a:endParaRPr kumimoji="0" lang="en-US" altLang="vi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vi-VN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vi-VN" altLang="vi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5D1AC-5628-C33C-6328-2678A9D17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091" y="2221317"/>
            <a:ext cx="2534004" cy="20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B2A0D-FB5F-50E3-763E-2B12F88C3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091" y="4690878"/>
            <a:ext cx="5582429" cy="3581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AD0A0-DF48-6AC9-CF3F-F94628FFC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3466" y="2248707"/>
            <a:ext cx="2810267" cy="2286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03C57C-E169-50C6-DBC3-C82047F3F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1" y="5423095"/>
            <a:ext cx="4620270" cy="3324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19B30-F0EF-6A1E-C6CE-A61B51243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691" y="5423095"/>
            <a:ext cx="5172797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2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3DDBEE2-3787-0968-629B-742AA83D029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endParaRPr lang="en-US" sz="4000" b="1" dirty="0">
              <a:solidFill>
                <a:srgbClr val="1F4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E151A3A1-8263-9E9A-A4FC-E9B1122C99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48C482C-7B01-25CE-BE39-CE8DDB22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24" y="1981500"/>
            <a:ext cx="9866376" cy="7387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 </a:t>
            </a:r>
            <a:b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vi-V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vi-V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 </a:t>
            </a:r>
            <a:b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kumimoji="0" lang="vi-VN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MỤC TIÊU </a:t>
            </a:r>
            <a:b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kumimoji="0" lang="vi-VN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b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vi-V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6: PHẦN CỨNG VÀ PHẦN MỀM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 CÁCH THỰC HIỆN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 KẾT QUẢ MONG ĐỢI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 ĐÁNH GIÁ HỆ THỐNG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vi-V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 KẾT LUẬN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2" descr="Common IoT Deployment Challenges and How to Overcome Them | by Asian  Digital Hub | Tech Vibes | Oct, 2024 | Medium">
            <a:extLst>
              <a:ext uri="{FF2B5EF4-FFF2-40B4-BE49-F238E27FC236}">
                <a16:creationId xmlns:a16="http://schemas.microsoft.com/office/drawing/2014/main" id="{C435B483-9568-E7A2-EEA2-5FF402D1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018909"/>
            <a:ext cx="5638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C41CFE-241A-CD50-3D37-CB51B59B7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6827" y="6476504"/>
            <a:ext cx="8640265" cy="2667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B557E-1CE0-0934-8ADB-1CD019ABB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123" y="2990328"/>
            <a:ext cx="275310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lang="en-US" sz="4000" b="1" dirty="0">
              <a:solidFill>
                <a:srgbClr val="1F4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A61AC-0AD7-93EE-658E-E80ACD74FE03}"/>
              </a:ext>
            </a:extLst>
          </p:cNvPr>
          <p:cNvSpPr txBox="1"/>
          <p:nvPr/>
        </p:nvSpPr>
        <p:spPr>
          <a:xfrm>
            <a:off x="533400" y="1904151"/>
            <a:ext cx="9753600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nhận dạng khuôn mặt đang ngày càng phổ biến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vào an ninh gia đình để nhận diện thành viên và phát hiện người lạ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85A725-2D72-15E5-68BA-BD764D46E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1353" y="5931570"/>
            <a:ext cx="5272692" cy="3704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BDEBF0-2B8C-9CD1-4B15-4672602C5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3476" y="2243744"/>
            <a:ext cx="5250569" cy="36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412B6-F171-115D-A85C-133E3A35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3442C1-22DA-E971-2A63-C372E0E7E88B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0EC72F-15FC-8AA8-A910-D189E7748550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8BDB5A6-8CAC-E21E-1AEA-E468D3457AB4}"/>
              </a:ext>
            </a:extLst>
          </p:cNvPr>
          <p:cNvSpPr txBox="1"/>
          <p:nvPr/>
        </p:nvSpPr>
        <p:spPr>
          <a:xfrm>
            <a:off x="381000" y="1066992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EC3531A7-92C8-9777-9C21-FC7D4909A5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0084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55B1D-2770-F9B5-C605-BB32978FA745}"/>
              </a:ext>
            </a:extLst>
          </p:cNvPr>
          <p:cNvSpPr txBox="1"/>
          <p:nvPr/>
        </p:nvSpPr>
        <p:spPr>
          <a:xfrm>
            <a:off x="533400" y="1994182"/>
            <a:ext cx="10820400" cy="517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vi-VN" alt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bảo vệ an ninh gia đình ngày càng cao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phương pháp giám sát truyền thống có nhiều hạn chế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AI giúp nhận diện khuôn mặt chính xác và nhanh chóng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vi-VN" alt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một giải pháp thông minh, có thể hoạt động tự động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8" name="Picture 10" descr="Công nghệ nhận diện khuôn mặt là gì? Nguyên lí hoạt động và ứng dụng">
            <a:extLst>
              <a:ext uri="{FF2B5EF4-FFF2-40B4-BE49-F238E27FC236}">
                <a16:creationId xmlns:a16="http://schemas.microsoft.com/office/drawing/2014/main" id="{E40475D1-BADB-902B-54BE-EAAA27B5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429" y="2129752"/>
            <a:ext cx="6382370" cy="63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7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1AE1-6E1A-9A6A-7C13-B3357D70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A6D934-53D1-7A45-FC49-49CE9AAB4325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33697D-1814-483F-062B-AA19D1C31F3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0B29764-13BA-5708-0FBF-F283E3A1D8B4}"/>
              </a:ext>
            </a:extLst>
          </p:cNvPr>
          <p:cNvSpPr txBox="1"/>
          <p:nvPr/>
        </p:nvSpPr>
        <p:spPr>
          <a:xfrm>
            <a:off x="533400" y="77023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sz="4000" b="1" dirty="0">
              <a:solidFill>
                <a:srgbClr val="1F40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BA19468E-B92F-DE8F-4C67-F0CCE0093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3076" name="Picture 4" descr="Camera nhận diện khuôn mặt đếm người IP Dahua DH-IPC-HFW5442TP-S 4MP, WDR  140dB">
            <a:extLst>
              <a:ext uri="{FF2B5EF4-FFF2-40B4-BE49-F238E27FC236}">
                <a16:creationId xmlns:a16="http://schemas.microsoft.com/office/drawing/2014/main" id="{80F3DB99-A667-8559-0416-E22AD728B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875982"/>
            <a:ext cx="6024562" cy="37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5F996647-C31A-DF71-8B79-D48BE478BF4D}"/>
              </a:ext>
            </a:extLst>
          </p:cNvPr>
          <p:cNvSpPr/>
          <p:nvPr/>
        </p:nvSpPr>
        <p:spPr>
          <a:xfrm>
            <a:off x="533400" y="1988662"/>
            <a:ext cx="9261986" cy="5171737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buChar char="•"/>
            </a:pPr>
            <a:r>
              <a:rPr lang="vi-VN" sz="3200" b="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phương pháp giám sát truyền thống có nhiều hạn chế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200" b="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AI giúp nhận diện khuôn mật chính xác và nhanh chóng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200" b="0" i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Cần một giải pháp thông minh, có thể hoạt động tự động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78C1A-7412-BAA5-523E-46E2D672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9383" y="2615305"/>
            <a:ext cx="6239746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9D491-E2C0-52C3-1AC7-BAE765E5F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A9CD5E-1C26-8BE5-0AF0-1E40E91D515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17AAC2C-DC46-68AF-B777-DCA75ECD431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3331379-DB73-A4B5-7198-57A1D7B4F6E0}"/>
              </a:ext>
            </a:extLst>
          </p:cNvPr>
          <p:cNvSpPr txBox="1"/>
          <p:nvPr/>
        </p:nvSpPr>
        <p:spPr>
          <a:xfrm>
            <a:off x="502170" y="726932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 ÍCH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A1B3652C-CD0B-4EF6-ACEC-A2E3888D1A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170" name="Picture 2" descr="Giải pháp AI - Nhận Diện Khuôn Mặt | EcoCloud.VN">
            <a:extLst>
              <a:ext uri="{FF2B5EF4-FFF2-40B4-BE49-F238E27FC236}">
                <a16:creationId xmlns:a16="http://schemas.microsoft.com/office/drawing/2014/main" id="{DBBBFD00-36B3-FDA8-E18C-97D9EF60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5" y="2242158"/>
            <a:ext cx="5191125" cy="56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823D6638-DC33-1370-0C43-0AB65F7DBBEE}"/>
              </a:ext>
            </a:extLst>
          </p:cNvPr>
          <p:cNvSpPr/>
          <p:nvPr/>
        </p:nvSpPr>
        <p:spPr>
          <a:xfrm>
            <a:off x="567813" y="2242158"/>
            <a:ext cx="10546830" cy="6401430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toàn hơn: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Giám sát thông minh, tự động cảnh báo khi phát hiện người lạ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Tiện lợi: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cần theo dõi camera liên tục, có thể kiểm tra từ xa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Chính xác: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Nhận diện nhanh, giảm thiểu báo động giả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hóa: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cần can thiệp thủ công, tiết kiệm thời gian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10A63-44B9-B124-B481-E648D07A1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7668EB-427B-190A-9851-F0CC952D44E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2AD4F6-B4AF-9BD7-F1CA-D85B4F89898E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5753F31-4349-C8FC-E48A-B2A09B881F3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THÁCH THỨC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A8D4FD0-DB90-BA45-60E9-EF520B0585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AE18CB83-0696-3C81-F09E-223759606D48}"/>
              </a:ext>
            </a:extLst>
          </p:cNvPr>
          <p:cNvSpPr/>
          <p:nvPr/>
        </p:nvSpPr>
        <p:spPr>
          <a:xfrm>
            <a:off x="502170" y="2095500"/>
            <a:ext cx="8794230" cy="5257799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50000"/>
              </a:lnSpc>
              <a:buChar char="•"/>
            </a:pPr>
            <a:r>
              <a:rPr lang="vi-V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của mô hình nhận diện cần được tối ưu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Ảnh hưởng của điều kiện môi trường (ánh sáng, góc quay, chất lượng </a:t>
            </a:r>
            <a:r>
              <a:rPr lang="vi-VN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vi-V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Bảo mật dữ liệu khuôn mặt, tránh rò rỉ thông tin cá nhân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har char="•"/>
            </a:pPr>
            <a:r>
              <a:rPr lang="vi-V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và đồng bộ giữa phần mềm với phần cứng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96271-FB8F-FE04-6B2C-C31D17081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9800" y="6083589"/>
            <a:ext cx="4496427" cy="3162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A20AA-07AC-7891-5125-CD78D5680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9800" y="2680135"/>
            <a:ext cx="4496426" cy="30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59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B654-E3BA-1274-8FB1-5DD95F69E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F6CC01-D42E-9E37-5A92-223D69210DF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0F242B-C927-CAB1-9854-49766FDEF2A6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6D20E57-0DF6-B23F-03B5-D509254A573D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 VÀ PHẦN MỀM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9E9CAD2F-9ECC-075D-B53D-604B5A841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C387A2A7-B577-CFBF-633F-A70D5605D47C}"/>
              </a:ext>
            </a:extLst>
          </p:cNvPr>
          <p:cNvSpPr txBox="1"/>
          <p:nvPr/>
        </p:nvSpPr>
        <p:spPr>
          <a:xfrm>
            <a:off x="516489" y="1832278"/>
            <a:ext cx="10552176" cy="7390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 cứng:</a:t>
            </a: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Camera giám sát (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PC-Server</a:t>
            </a: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IP Camera...)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Bộ xử lý (PC)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cảnh báo (còi báo động</a:t>
            </a:r>
            <a:r>
              <a:rPr kumimoji="0" lang="en-US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-pc</a:t>
            </a: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vi-VN" alt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 mềm:</a:t>
            </a:r>
            <a:r>
              <a:rPr kumimoji="0" lang="vi-VN" altLang="vi-V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LBPH (Local Binary Patterns Histograms)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vi-V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OpenCV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sqlite3, pillow</a:t>
            </a:r>
            <a:endParaRPr kumimoji="0" lang="vi-VN" altLang="vi-V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C2562E-D4FB-7EFA-13F9-BFF41FF69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2492524"/>
            <a:ext cx="7154252" cy="4571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4BB49-B948-E6FD-0B42-11FEC066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482" y="7564985"/>
            <a:ext cx="504895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8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14445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>
                <a:solidFill>
                  <a:srgbClr val="F37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THỰC HIỆN</a:t>
            </a:r>
            <a:endParaRPr lang="en-US" sz="4000" b="1" dirty="0">
              <a:solidFill>
                <a:srgbClr val="F37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496824" y="1994182"/>
            <a:ext cx="9028176" cy="6478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thập và xử lý dữ liệu khuôn mặt của thành viên gia đình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Chuyển ảnh thành grayscale để giảm nhiễu và đơn giản hóa dữ liệu.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mô hình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LBPH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để nhận diện khuôn mặt theo thời gian thực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thông tin và gửi cảnh 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intruder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9s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Kèm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tra, tối ưu hệ thống để hoạt động ổn định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FF4B9-F712-3C26-54D1-ABF232AEF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9165" y="2550917"/>
            <a:ext cx="4699688" cy="3143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EFFF86-53D7-E356-6711-EA4D7871D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0337" y="5837099"/>
            <a:ext cx="4377343" cy="3231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13AD00-0A9E-6D2F-A067-0254AFDC9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2524089"/>
            <a:ext cx="2524477" cy="3258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DDA43-B390-DD6F-3192-87E6E2779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0692" y="6083859"/>
            <a:ext cx="2650540" cy="29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13884</TotalTime>
  <Words>686</Words>
  <Application>Microsoft Office PowerPoint</Application>
  <PresentationFormat>Custom</PresentationFormat>
  <Paragraphs>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Minh Phạm</cp:lastModifiedBy>
  <cp:revision>104</cp:revision>
  <dcterms:created xsi:type="dcterms:W3CDTF">2006-08-16T00:00:00Z</dcterms:created>
  <dcterms:modified xsi:type="dcterms:W3CDTF">2025-03-13T06:58:55Z</dcterms:modified>
  <dc:identifier>DAGG9A1kugA</dc:identifier>
</cp:coreProperties>
</file>